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Draw your idea of visualization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0" name="Shape 4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7" name="Shape 4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4" name="Shape 4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1" name="Shape 4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jpg"/><Relationship Id="rId4" Type="http://schemas.openxmlformats.org/officeDocument/2006/relationships/image" Target="../media/image01.jpg"/><Relationship Id="rId5" Type="http://schemas.openxmlformats.org/officeDocument/2006/relationships/image" Target="../media/image0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0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0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09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08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9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07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5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1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4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2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6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7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hyperlink" Target="http://martinabex.com/teacher-training/movietalk/" TargetMode="External"/><Relationship Id="rId4" Type="http://schemas.openxmlformats.org/officeDocument/2006/relationships/hyperlink" Target="https://mjtprs.wordpress.com/2013/03/04/movietalk-video-suggestions/" TargetMode="External"/><Relationship Id="rId5" Type="http://schemas.openxmlformats.org/officeDocument/2006/relationships/hyperlink" Target="https://www.pinterest.com/pin/243898136047176720/" TargetMode="External"/><Relationship Id="rId6" Type="http://schemas.openxmlformats.org/officeDocument/2006/relationships/hyperlink" Target="http://tprsmovietalk.wordpress.com" TargetMode="External"/><Relationship Id="rId7" Type="http://schemas.openxmlformats.org/officeDocument/2006/relationships/hyperlink" Target="http://palmyraspanish1.blogspot.com/2011/11/using-videos-with-tprs.html" TargetMode="Externa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hyperlink" Target="https://www.youtube.com/watch?v=JMJXvsCLu6s" TargetMode="Externa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 txBox="1"/>
          <p:nvPr/>
        </p:nvSpPr>
        <p:spPr>
          <a:xfrm>
            <a:off x="1550700" y="961000"/>
            <a:ext cx="6290099" cy="349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sz="3000"/>
              <a:t>NYSAFLT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 algn="ctr">
              <a:spcBef>
                <a:spcPts val="0"/>
              </a:spcBef>
              <a:buNone/>
            </a:pPr>
            <a:r>
              <a:rPr b="1" lang="en" sz="3000"/>
              <a:t>Summer Institute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 algn="ctr">
              <a:spcBef>
                <a:spcPts val="0"/>
              </a:spcBef>
              <a:buNone/>
            </a:pPr>
            <a:r>
              <a:rPr b="1" lang="en" sz="3000"/>
              <a:t>August 2015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 algn="ctr">
              <a:spcBef>
                <a:spcPts val="0"/>
              </a:spcBef>
              <a:buNone/>
            </a:pPr>
            <a:r>
              <a:rPr b="1" lang="en"/>
              <a:t>Laurie Clarcq     lclarcq@yahoo.com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algn="ctr">
              <a:spcBef>
                <a:spcPts val="0"/>
              </a:spcBef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2311550" y="60500"/>
            <a:ext cx="4368900" cy="501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                                                                                © LClarcq 2015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775" y="629250"/>
            <a:ext cx="2952949" cy="41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1318025" y="849550"/>
            <a:ext cx="6290099" cy="4027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rtl="0">
              <a:spcBef>
                <a:spcPts val="0"/>
              </a:spcBef>
              <a:buNone/>
            </a:pPr>
            <a:r>
              <a:rPr lang="en" sz="4800"/>
              <a:t> 2.   The big dog is riding in the front seat.</a:t>
            </a:r>
          </a:p>
          <a:p>
            <a:pPr rtl="0">
              <a:spcBef>
                <a:spcPts val="0"/>
              </a:spcBef>
              <a:buNone/>
            </a:pPr>
            <a:r>
              <a:rPr lang="en" sz="4800"/>
              <a:t>               or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                                                                                                                               © LClarcq 2015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1549350" y="0"/>
            <a:ext cx="6290099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                                                                                                                                 © LClarcq 2015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1999" y="0"/>
            <a:ext cx="38485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1318025" y="849550"/>
            <a:ext cx="6290099" cy="3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3.  The painting of Sinatra that I had painted is hanging above the small table.  I put the two huge sunflowers on the table in a big plastic water cooler jug.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>
              <a:spcBef>
                <a:spcPts val="0"/>
              </a:spcBef>
              <a:buNone/>
            </a:pPr>
            <a:r>
              <a:rPr lang="en" sz="3000"/>
              <a:t>                            or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                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 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1488825" y="125"/>
            <a:ext cx="6290099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                                                                                                                              © LClarcq 2015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537" y="0"/>
            <a:ext cx="28289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1255850" y="849550"/>
            <a:ext cx="6290099" cy="372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rtl="0" algn="ctr">
              <a:spcBef>
                <a:spcPts val="0"/>
              </a:spcBef>
              <a:buNone/>
            </a:pPr>
            <a:r>
              <a:rPr lang="en" sz="4800"/>
              <a:t>Visualization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 sz="4800"/>
              <a:t>is a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chemeClr val="dk1"/>
                </a:solidFill>
              </a:rPr>
              <a:t>                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                                                                                                                                 © LClarcq 2015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1583450" y="496200"/>
            <a:ext cx="6290099" cy="442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rtl="0" algn="ctr">
              <a:spcBef>
                <a:spcPts val="0"/>
              </a:spcBef>
              <a:buNone/>
            </a:pPr>
            <a:r>
              <a:rPr lang="en" sz="4800"/>
              <a:t>Skill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rtl="0" algn="ctr">
              <a:spcBef>
                <a:spcPts val="0"/>
              </a:spcBef>
              <a:buNone/>
            </a:pPr>
            <a:r>
              <a:rPr lang="en" sz="4800"/>
              <a:t>                       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 sz="4800"/>
              <a:t>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  <a:p>
            <a:pPr algn="ctr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1559250" y="375625"/>
            <a:ext cx="6290099" cy="43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rtl="0" algn="ctr">
              <a:spcBef>
                <a:spcPts val="0"/>
              </a:spcBef>
              <a:buNone/>
            </a:pPr>
            <a:r>
              <a:rPr lang="en" sz="4800"/>
              <a:t>A skill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 sz="4800"/>
              <a:t>that improves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 sz="4800"/>
              <a:t>with practice!!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 algn="ctr">
              <a:spcBef>
                <a:spcPts val="0"/>
              </a:spcBef>
              <a:buNone/>
            </a:pPr>
            <a:r>
              <a:rPr lang="en" sz="4800"/>
              <a:t>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1426950" y="569275"/>
            <a:ext cx="6290099" cy="42836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 algn="ctr">
              <a:spcBef>
                <a:spcPts val="0"/>
              </a:spcBef>
              <a:buNone/>
            </a:pPr>
            <a:r>
              <a:rPr lang="en" sz="4800"/>
              <a:t>A </a:t>
            </a:r>
            <a:r>
              <a:rPr i="1" lang="en" sz="4800">
                <a:solidFill>
                  <a:srgbClr val="0000FF"/>
                </a:solidFill>
              </a:rPr>
              <a:t>valuable </a:t>
            </a:r>
            <a:r>
              <a:rPr lang="en" sz="4800"/>
              <a:t>skill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800"/>
              <a:t>that improves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800"/>
              <a:t>with practice!!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800"/>
              <a:t>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294850" y="371300"/>
            <a:ext cx="8496000" cy="455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t/>
            </a:r>
            <a:endParaRPr b="1">
              <a:solidFill>
                <a:srgbClr val="455156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rgbClr val="455156"/>
                </a:solidFill>
                <a:latin typeface="Ubuntu"/>
                <a:ea typeface="Ubuntu"/>
                <a:cs typeface="Ubuntu"/>
                <a:sym typeface="Ubuntu"/>
              </a:rPr>
              <a:t>“ Individuals of all ages may experience the symptoms of a weakness in “concept imagery.”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">
                <a:solidFill>
                  <a:srgbClr val="455156"/>
                </a:solidFill>
                <a:latin typeface="Ubuntu"/>
                <a:ea typeface="Ubuntu"/>
                <a:cs typeface="Ubuntu"/>
                <a:sym typeface="Ubuntu"/>
              </a:rPr>
              <a:t>This causes weakness in: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">
                <a:solidFill>
                  <a:srgbClr val="455156"/>
                </a:solidFill>
                <a:latin typeface="Ubuntu"/>
                <a:ea typeface="Ubuntu"/>
                <a:cs typeface="Ubuntu"/>
                <a:sym typeface="Ubuntu"/>
              </a:rPr>
              <a:t>       Reading comprehension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">
                <a:solidFill>
                  <a:srgbClr val="455156"/>
                </a:solidFill>
                <a:latin typeface="Ubuntu"/>
                <a:ea typeface="Ubuntu"/>
                <a:cs typeface="Ubuntu"/>
                <a:sym typeface="Ubuntu"/>
              </a:rPr>
              <a:t>       Listening comprehension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lr>
                <a:srgbClr val="455156"/>
              </a:buClr>
              <a:buSzPct val="100000"/>
              <a:buFont typeface="Ubuntu"/>
              <a:buNone/>
            </a:pPr>
            <a:r>
              <a:rPr b="1" lang="en">
                <a:solidFill>
                  <a:srgbClr val="455156"/>
                </a:solidFill>
                <a:latin typeface="Ubuntu"/>
                <a:ea typeface="Ubuntu"/>
                <a:cs typeface="Ubuntu"/>
                <a:sym typeface="Ubuntu"/>
              </a:rPr>
              <a:t>Critical thinking and problem solving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lr>
                <a:srgbClr val="455156"/>
              </a:buClr>
              <a:buSzPct val="100000"/>
              <a:buFont typeface="Ubuntu"/>
              <a:buNone/>
            </a:pPr>
            <a:r>
              <a:rPr b="1" lang="en">
                <a:solidFill>
                  <a:srgbClr val="455156"/>
                </a:solidFill>
                <a:latin typeface="Ubuntu"/>
                <a:ea typeface="Ubuntu"/>
                <a:cs typeface="Ubuntu"/>
                <a:sym typeface="Ubuntu"/>
              </a:rPr>
              <a:t>Following directions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lr>
                <a:srgbClr val="455156"/>
              </a:buClr>
              <a:buSzPct val="100000"/>
              <a:buFont typeface="Ubuntu"/>
              <a:buNone/>
            </a:pPr>
            <a:r>
              <a:rPr b="1" lang="en">
                <a:solidFill>
                  <a:srgbClr val="455156"/>
                </a:solidFill>
                <a:latin typeface="Ubuntu"/>
                <a:ea typeface="Ubuntu"/>
                <a:cs typeface="Ubuntu"/>
                <a:sym typeface="Ubuntu"/>
              </a:rPr>
              <a:t>Memory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lr>
                <a:srgbClr val="455156"/>
              </a:buClr>
              <a:buSzPct val="100000"/>
              <a:buFont typeface="Ubuntu"/>
              <a:buNone/>
            </a:pPr>
            <a:r>
              <a:rPr b="1" lang="en">
                <a:solidFill>
                  <a:srgbClr val="455156"/>
                </a:solidFill>
                <a:latin typeface="Ubuntu"/>
                <a:ea typeface="Ubuntu"/>
                <a:cs typeface="Ubuntu"/>
                <a:sym typeface="Ubuntu"/>
              </a:rPr>
              <a:t>Oral language expression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lr>
                <a:srgbClr val="455156"/>
              </a:buClr>
              <a:buSzPct val="100000"/>
              <a:buFont typeface="Ubuntu"/>
              <a:buNone/>
            </a:pPr>
            <a:r>
              <a:rPr b="1" lang="en">
                <a:solidFill>
                  <a:srgbClr val="455156"/>
                </a:solidFill>
                <a:latin typeface="Ubuntu"/>
                <a:ea typeface="Ubuntu"/>
                <a:cs typeface="Ubuntu"/>
                <a:sym typeface="Ubuntu"/>
              </a:rPr>
              <a:t>Written language expression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lr>
                <a:srgbClr val="455156"/>
              </a:buClr>
              <a:buSzPct val="100000"/>
              <a:buFont typeface="Ubuntu"/>
              <a:buNone/>
            </a:pPr>
            <a:r>
              <a:rPr b="1" lang="en">
                <a:solidFill>
                  <a:srgbClr val="455156"/>
                </a:solidFill>
                <a:latin typeface="Ubuntu"/>
                <a:ea typeface="Ubuntu"/>
                <a:cs typeface="Ubuntu"/>
                <a:sym typeface="Ubuntu"/>
              </a:rPr>
              <a:t>Grasping humor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lr>
                <a:srgbClr val="455156"/>
              </a:buClr>
              <a:buSzPct val="100000"/>
              <a:buFont typeface="Ubuntu"/>
              <a:buNone/>
            </a:pPr>
            <a:r>
              <a:rPr b="1" lang="en">
                <a:solidFill>
                  <a:srgbClr val="455156"/>
                </a:solidFill>
                <a:latin typeface="Ubuntu"/>
                <a:ea typeface="Ubuntu"/>
                <a:cs typeface="Ubuntu"/>
                <a:sym typeface="Ubuntu"/>
              </a:rPr>
              <a:t>Interpreting social situations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lr>
                <a:srgbClr val="455156"/>
              </a:buClr>
              <a:buSzPct val="100000"/>
              <a:buFont typeface="Ubuntu"/>
              <a:buNone/>
            </a:pPr>
            <a:r>
              <a:rPr b="1" lang="en">
                <a:solidFill>
                  <a:srgbClr val="455156"/>
                </a:solidFill>
                <a:latin typeface="Ubuntu"/>
                <a:ea typeface="Ubuntu"/>
                <a:cs typeface="Ubuntu"/>
                <a:sym typeface="Ubuntu"/>
              </a:rPr>
              <a:t>Understanding cause and effect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                                                                                                            Nanci Bell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                                                                                                            Co-founder of Lindamood-bell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/>
        </p:nvSpPr>
        <p:spPr>
          <a:xfrm>
            <a:off x="1550700" y="961000"/>
            <a:ext cx="6290099" cy="349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sz="3000"/>
              <a:t>If you had to illustrate</a:t>
            </a:r>
          </a:p>
          <a:p>
            <a:pPr rtl="0" algn="ctr">
              <a:spcBef>
                <a:spcPts val="0"/>
              </a:spcBef>
              <a:buNone/>
            </a:pPr>
            <a:r>
              <a:rPr b="1" lang="en" sz="3000"/>
              <a:t>“visualization”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What would it look like?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1318025" y="849550"/>
            <a:ext cx="6290099" cy="212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              bebé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 txBox="1"/>
          <p:nvPr/>
        </p:nvSpPr>
        <p:spPr>
          <a:xfrm>
            <a:off x="1318025" y="849550"/>
            <a:ext cx="6290099" cy="212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              baby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2359950" y="423600"/>
            <a:ext cx="4320599" cy="45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775" y="629250"/>
            <a:ext cx="2952949" cy="41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1318025" y="849550"/>
            <a:ext cx="6290099" cy="277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rtl="0">
              <a:spcBef>
                <a:spcPts val="0"/>
              </a:spcBef>
              <a:buNone/>
            </a:pPr>
            <a:r>
              <a:rPr lang="en" sz="4800"/>
              <a:t>              bebé</a:t>
            </a:r>
          </a:p>
          <a:p>
            <a:pPr rtl="0">
              <a:spcBef>
                <a:spcPts val="0"/>
              </a:spcBef>
              <a:buNone/>
            </a:pPr>
            <a:r>
              <a:rPr lang="en" sz="4800"/>
              <a:t>              bebe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 txBox="1"/>
          <p:nvPr/>
        </p:nvSpPr>
        <p:spPr>
          <a:xfrm>
            <a:off x="1100700" y="327900"/>
            <a:ext cx="6942599" cy="448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4800"/>
              <a:t>Students need to know two things: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rtl="0">
              <a:spcBef>
                <a:spcPts val="0"/>
              </a:spcBef>
              <a:buNone/>
            </a:pPr>
            <a:r>
              <a:rPr lang="en" sz="4800"/>
              <a:t>  1. Everything should </a:t>
            </a:r>
          </a:p>
          <a:p>
            <a:pPr rtl="0">
              <a:spcBef>
                <a:spcPts val="0"/>
              </a:spcBef>
              <a:buNone/>
            </a:pPr>
            <a:r>
              <a:rPr lang="en" sz="4800"/>
              <a:t>      be visualized.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         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833100" y="134250"/>
            <a:ext cx="7625099" cy="448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Students need to know two things: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rtl="0">
              <a:spcBef>
                <a:spcPts val="0"/>
              </a:spcBef>
              <a:buNone/>
            </a:pPr>
            <a:r>
              <a:rPr lang="en" sz="4800"/>
              <a:t>  2. Everything visualized </a:t>
            </a:r>
          </a:p>
          <a:p>
            <a:pPr rtl="0">
              <a:spcBef>
                <a:spcPts val="0"/>
              </a:spcBef>
              <a:buNone/>
            </a:pPr>
            <a:r>
              <a:rPr lang="en" sz="4800"/>
              <a:t>       should be checked.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      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         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 txBox="1"/>
          <p:nvPr/>
        </p:nvSpPr>
        <p:spPr>
          <a:xfrm>
            <a:off x="833100" y="134250"/>
            <a:ext cx="7625099" cy="448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4800"/>
              <a:t>Does it work?</a:t>
            </a:r>
          </a:p>
          <a:p>
            <a:pPr rtl="0">
              <a:spcBef>
                <a:spcPts val="0"/>
              </a:spcBef>
              <a:buNone/>
            </a:pPr>
            <a:r>
              <a:rPr lang="en" sz="4800"/>
              <a:t>Does it make sense?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rtl="0">
              <a:spcBef>
                <a:spcPts val="0"/>
              </a:spcBef>
              <a:buNone/>
            </a:pPr>
            <a:r>
              <a:rPr lang="en" sz="4800"/>
              <a:t>If not, find the problem!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   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         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833100" y="327900"/>
            <a:ext cx="7625099" cy="448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rtl="0">
              <a:spcBef>
                <a:spcPts val="0"/>
              </a:spcBef>
              <a:buNone/>
            </a:pPr>
            <a:r>
              <a:rPr lang="en" sz="4800"/>
              <a:t>     George bebe café.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   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         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457200" y="302550"/>
            <a:ext cx="8229600" cy="462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2824" y="1125525"/>
            <a:ext cx="3211176" cy="24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5025" y="1125525"/>
            <a:ext cx="3211176" cy="2408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" y="798750"/>
            <a:ext cx="2876325" cy="335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 txBox="1"/>
          <p:nvPr/>
        </p:nvSpPr>
        <p:spPr>
          <a:xfrm>
            <a:off x="833100" y="134250"/>
            <a:ext cx="7625099" cy="448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Does it work?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Does it make sense?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rtl="0">
              <a:spcBef>
                <a:spcPts val="0"/>
              </a:spcBef>
              <a:buNone/>
            </a:pPr>
            <a:r>
              <a:rPr lang="en" sz="4800"/>
              <a:t>If not, find the problem!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    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         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 txBox="1"/>
          <p:nvPr/>
        </p:nvSpPr>
        <p:spPr>
          <a:xfrm>
            <a:off x="1318025" y="849550"/>
            <a:ext cx="6290099" cy="38825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Have someone read the following  3 slides 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to you in English: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>
              <a:spcBef>
                <a:spcPts val="0"/>
              </a:spcBef>
              <a:buNone/>
            </a:pPr>
            <a:r>
              <a:rPr lang="en" sz="3000"/>
              <a:t>Write or draw what you hear for each slide.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           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 txBox="1"/>
          <p:nvPr/>
        </p:nvSpPr>
        <p:spPr>
          <a:xfrm>
            <a:off x="833100" y="327900"/>
            <a:ext cx="7625099" cy="448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     George bebe café.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 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  <a:r>
              <a:rPr lang="en" sz="4800"/>
              <a:t>      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7900" y="0"/>
            <a:ext cx="487724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457200" y="205975"/>
            <a:ext cx="8229600" cy="471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5804" y="764675"/>
            <a:ext cx="5690999" cy="4269900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56" name="Shape 256"/>
          <p:cNvSpPr txBox="1"/>
          <p:nvPr/>
        </p:nvSpPr>
        <p:spPr>
          <a:xfrm>
            <a:off x="847175" y="1500700"/>
            <a:ext cx="1742700" cy="342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Laurie i Jose yedut v</a:t>
            </a:r>
            <a:r>
              <a:rPr lang="en" sz="7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7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 algn="ctr">
              <a:spcBef>
                <a:spcPts val="0"/>
              </a:spcBef>
              <a:buClr>
                <a:schemeClr val="lt1"/>
              </a:buClr>
              <a:buSzPct val="25000"/>
              <a:buFont typeface="Helvetica Neue"/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Las Vegas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351" y="205975"/>
            <a:ext cx="7079799" cy="471987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1086450" y="4005850"/>
            <a:ext cx="6971099" cy="81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Create gesture for each phrase on the next slide.  Do the gesture as you (or the teacher) reads the story.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 txBox="1"/>
          <p:nvPr/>
        </p:nvSpPr>
        <p:spPr>
          <a:xfrm>
            <a:off x="82025" y="762475"/>
            <a:ext cx="8510699" cy="377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 </a:t>
            </a: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Eta Laurie.                                              </a:t>
            </a:r>
            <a:r>
              <a:rPr lang="en" sz="120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Laurie.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U Laurie yest’ Chihuahua.                      </a:t>
            </a:r>
            <a:r>
              <a:rPr lang="en" sz="120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Laurie has a Chihuahua.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Eta Jose.                                                 </a:t>
            </a:r>
            <a:r>
              <a:rPr lang="en" sz="120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Jose.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Jose i Laurie yedut v Las Vegas.            </a:t>
            </a:r>
            <a:r>
              <a:rPr lang="en" sz="120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Laurie and Jose go to Las Vegas.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Laurie igrayit v igraviye auftomati.          </a:t>
            </a:r>
            <a:r>
              <a:rPr lang="en" sz="120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Laurie plays the slot machines.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Jose rad.                                                 </a:t>
            </a:r>
            <a:r>
              <a:rPr lang="en" sz="120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Jose is happy.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CC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CC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CC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CC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buNone/>
            </a:pPr>
            <a:r>
              <a:rPr lang="en" sz="120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                                                                                    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 txBox="1"/>
          <p:nvPr/>
        </p:nvSpPr>
        <p:spPr>
          <a:xfrm>
            <a:off x="568800" y="568800"/>
            <a:ext cx="8023799" cy="3812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2400"/>
              <a:t>How does having the gesture, or seeing another person use the gesture add to interest and aid comprehension?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24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2400"/>
          </a:p>
          <a:p>
            <a:pPr rtl="0">
              <a:spcBef>
                <a:spcPts val="0"/>
              </a:spcBef>
              <a:buNone/>
            </a:pPr>
            <a:r>
              <a:rPr b="1" lang="en" sz="2400"/>
              <a:t>Go through the PowerPoint presentation labeled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2400"/>
              <a:t>Jose and Laurie and return to this slide.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2400"/>
          </a:p>
          <a:p>
            <a:pPr>
              <a:spcBef>
                <a:spcPts val="0"/>
              </a:spcBef>
              <a:buNone/>
            </a:pPr>
            <a:r>
              <a:rPr b="1" lang="en" sz="2400"/>
              <a:t>How did the visuals </a:t>
            </a:r>
            <a:r>
              <a:rPr b="1" lang="en" sz="2400">
                <a:solidFill>
                  <a:schemeClr val="dk1"/>
                </a:solidFill>
              </a:rPr>
              <a:t>add to interest and aid comprehension?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500" y="1426449"/>
            <a:ext cx="6858997" cy="408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/>
          <p:nvPr/>
        </p:nvSpPr>
        <p:spPr>
          <a:xfrm>
            <a:off x="1086450" y="228025"/>
            <a:ext cx="6971099" cy="81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/>
              <a:t>Having students illustrate is a key step in helping them to develop the skill of visualization when visuals are NOT provided.  (which is most of the time!!)</a:t>
            </a:r>
          </a:p>
          <a:p>
            <a:pPr>
              <a:spcBef>
                <a:spcPts val="0"/>
              </a:spcBef>
              <a:buNone/>
            </a:pPr>
            <a:r>
              <a:rPr b="1" lang="en"/>
              <a:t>It is helpful to practice “speed drawing” at the beginning of the year!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 txBox="1"/>
          <p:nvPr/>
        </p:nvSpPr>
        <p:spPr>
          <a:xfrm>
            <a:off x="1004500" y="556700"/>
            <a:ext cx="6971099" cy="4232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3600"/>
              <a:t>Students are familiar with comic strips as storyboards.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600"/>
          </a:p>
          <a:p>
            <a:pPr rtl="0">
              <a:spcBef>
                <a:spcPts val="0"/>
              </a:spcBef>
              <a:buNone/>
            </a:pPr>
            <a:r>
              <a:rPr b="1" lang="en" sz="3600"/>
              <a:t>Start to look at storyboards with two goals: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600"/>
          </a:p>
          <a:p>
            <a:pPr>
              <a:spcBef>
                <a:spcPts val="0"/>
              </a:spcBef>
              <a:buNone/>
            </a:pPr>
            <a:r>
              <a:rPr b="1" lang="en" sz="3600"/>
              <a:t> 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  <a:r>
              <a:rPr b="1" lang="en" sz="3600"/>
              <a:t>      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 txBox="1"/>
          <p:nvPr/>
        </p:nvSpPr>
        <p:spPr>
          <a:xfrm>
            <a:off x="1086450" y="810875"/>
            <a:ext cx="6971099" cy="392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1800"/>
              <a:t>Students are familiar with comic strips as storyboards.    Start to look at storyboards with two goals: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lang="en" sz="3000"/>
              <a:t>  Find what is IN the strip that you 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/>
              <a:t>      can describe using  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      level-appropriate language.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/>
              <a:t>                 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 txBox="1"/>
          <p:nvPr/>
        </p:nvSpPr>
        <p:spPr>
          <a:xfrm>
            <a:off x="1282825" y="798775"/>
            <a:ext cx="6971099" cy="366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1800"/>
              <a:t>Students are familiar with comic strips as storyboards.    Start to look at storyboards with two goals: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2.  Think about what is NOT in the pictures that could be referred to using level-appropriate language.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                                            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                     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/>
        </p:nvSpPr>
        <p:spPr>
          <a:xfrm>
            <a:off x="1318025" y="849550"/>
            <a:ext cx="6290099" cy="39428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rtl="0">
              <a:spcBef>
                <a:spcPts val="0"/>
              </a:spcBef>
              <a:buNone/>
            </a:pPr>
            <a:r>
              <a:rPr lang="en" sz="4800"/>
              <a:t>         1.     baby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rtl="0">
              <a:spcBef>
                <a:spcPts val="0"/>
              </a:spcBef>
              <a:buNone/>
            </a:pPr>
            <a:r>
              <a:rPr lang="en" sz="4800"/>
              <a:t>                           </a:t>
            </a:r>
          </a:p>
          <a:p>
            <a:pPr rtl="0">
              <a:spcBef>
                <a:spcPts val="0"/>
              </a:spcBef>
              <a:buNone/>
            </a:pPr>
            <a:r>
              <a:rPr lang="en" sz="4800"/>
              <a:t>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 txBox="1"/>
          <p:nvPr/>
        </p:nvSpPr>
        <p:spPr>
          <a:xfrm>
            <a:off x="1186050" y="484125"/>
            <a:ext cx="6971099" cy="401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1800"/>
              <a:t>   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1800"/>
              <a:t> </a:t>
            </a:r>
            <a:r>
              <a:rPr b="1" lang="en" sz="3000"/>
              <a:t>  Look on the Internet for images that  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   spark interest, inspire conversation 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   and that (could) tell a story.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   All of the following appeared using the search terms “father and son.”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lvl="0" rtl="0">
              <a:spcBef>
                <a:spcPts val="0"/>
              </a:spcBef>
              <a:buNone/>
            </a:pPr>
            <a:r>
              <a:rPr b="1" lang="en" sz="3000"/>
              <a:t>                    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683" y="0"/>
            <a:ext cx="771063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676" y="0"/>
            <a:ext cx="788464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63" name="Shape 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279" y="0"/>
            <a:ext cx="765544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0" name="Shape 3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926" y="0"/>
            <a:ext cx="77441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143" y="0"/>
            <a:ext cx="760171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/>
        </p:nvSpPr>
        <p:spPr>
          <a:xfrm>
            <a:off x="1318025" y="849550"/>
            <a:ext cx="6290099" cy="3337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rtl="0">
              <a:spcBef>
                <a:spcPts val="0"/>
              </a:spcBef>
              <a:buNone/>
            </a:pPr>
            <a:r>
              <a:rPr lang="en" sz="4800"/>
              <a:t> 2.   The big dog is riding in the front seat.</a:t>
            </a:r>
          </a:p>
          <a:p>
            <a:pPr rtl="0">
              <a:spcBef>
                <a:spcPts val="0"/>
              </a:spcBef>
              <a:buNone/>
            </a:pPr>
            <a:r>
              <a:rPr lang="en" sz="4800"/>
              <a:t>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84" name="Shape 3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062" y="19050"/>
            <a:ext cx="5857875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 txBox="1"/>
          <p:nvPr/>
        </p:nvSpPr>
        <p:spPr>
          <a:xfrm>
            <a:off x="1282875" y="472050"/>
            <a:ext cx="6971099" cy="4199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3000"/>
              <a:t>Our best source of images is our own students. 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Use images from the school website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Invite students to email you images that would be appropriate to use for class.</a:t>
            </a:r>
          </a:p>
          <a:p>
            <a:pPr>
              <a:spcBef>
                <a:spcPts val="0"/>
              </a:spcBef>
              <a:buNone/>
            </a:pPr>
            <a:r>
              <a:rPr b="1" lang="en" sz="3000"/>
              <a:t>                       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8" name="Shape 398"/>
          <p:cNvSpPr txBox="1"/>
          <p:nvPr/>
        </p:nvSpPr>
        <p:spPr>
          <a:xfrm>
            <a:off x="1282875" y="472050"/>
            <a:ext cx="6971099" cy="4199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Consider the use of well-known masterpieces as a visual…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Every picture tells a story!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Talk about what came before and 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after the “moment” captured.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/>
              <a:t>                     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 txBox="1"/>
          <p:nvPr/>
        </p:nvSpPr>
        <p:spPr>
          <a:xfrm>
            <a:off x="883450" y="428350"/>
            <a:ext cx="6971099" cy="442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06" name="Shape 4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150" y="641425"/>
            <a:ext cx="3391654" cy="4054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 txBox="1"/>
          <p:nvPr/>
        </p:nvSpPr>
        <p:spPr>
          <a:xfrm>
            <a:off x="1282875" y="472050"/>
            <a:ext cx="6971099" cy="4199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/>
              <a:t>Consider the use of pictures of architecture.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lvl="0" rtl="0">
              <a:spcBef>
                <a:spcPts val="0"/>
              </a:spcBef>
              <a:buNone/>
            </a:pPr>
            <a:r>
              <a:rPr b="1" lang="en" sz="3000"/>
              <a:t>Every picture tells a story!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Beyond description, discuss as a possible setting for a novel, a vacation, etc.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/>
              <a:t>                       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0" name="Shape 420"/>
          <p:cNvSpPr txBox="1"/>
          <p:nvPr/>
        </p:nvSpPr>
        <p:spPr>
          <a:xfrm>
            <a:off x="883450" y="0"/>
            <a:ext cx="6971099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21" name="Shape 4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4197" y="0"/>
            <a:ext cx="34156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 txBox="1"/>
          <p:nvPr/>
        </p:nvSpPr>
        <p:spPr>
          <a:xfrm>
            <a:off x="1282875" y="472050"/>
            <a:ext cx="6971099" cy="4199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/>
              <a:t>Consider the use of pictures of craftwork unique to a culture.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Beyond description, consider level-appropriate language and then think about how to go “deeper” using that language…..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lvl="0" rtl="0">
              <a:spcBef>
                <a:spcPts val="0"/>
              </a:spcBef>
              <a:buNone/>
            </a:pPr>
            <a:r>
              <a:rPr b="1" lang="en" sz="3000"/>
              <a:t>                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4" name="Shape 43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 txBox="1"/>
          <p:nvPr/>
        </p:nvSpPr>
        <p:spPr>
          <a:xfrm>
            <a:off x="1282875" y="472050"/>
            <a:ext cx="6971099" cy="4199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3000"/>
              <a:t>This is a doll collection that belongs to my neighbor.  Each of the dolls represents a phase in this woman’s life.   What do you think was THE MOST IMPORTANT thing in the woman’s life at each of the stages represented?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lvl="0" rtl="0">
              <a:spcBef>
                <a:spcPts val="0"/>
              </a:spcBef>
              <a:buNone/>
            </a:pPr>
            <a:r>
              <a:rPr b="1" lang="en" sz="3000"/>
              <a:t>                   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2" name="Shape 442"/>
          <p:cNvSpPr txBox="1"/>
          <p:nvPr/>
        </p:nvSpPr>
        <p:spPr>
          <a:xfrm>
            <a:off x="883450" y="0"/>
            <a:ext cx="6971099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43" name="Shape 4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874" y="0"/>
            <a:ext cx="7069126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0" name="Shape 450"/>
          <p:cNvSpPr txBox="1"/>
          <p:nvPr/>
        </p:nvSpPr>
        <p:spPr>
          <a:xfrm>
            <a:off x="1282875" y="472050"/>
            <a:ext cx="6971099" cy="4199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Movie Talk is a wonderful way to incorporate language and visualization in the classroom.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It was originally designed by Dr. Ashley Hastings for English Language Learners.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/>
              <a:t>                    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1318025" y="849550"/>
            <a:ext cx="6290099" cy="277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3.  The painting of Sinatra that I had painted is hanging above the small table.  I put the two huge sunflowers on the table in a big plastic water cooler jug.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                 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 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6" name="Shape 45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7" name="Shape 457"/>
          <p:cNvSpPr txBox="1"/>
          <p:nvPr/>
        </p:nvSpPr>
        <p:spPr>
          <a:xfrm>
            <a:off x="457200" y="205975"/>
            <a:ext cx="8389499" cy="4562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Movie Talk explanations and ideas: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>
              <a:spcBef>
                <a:spcPts val="0"/>
              </a:spcBef>
              <a:buNone/>
            </a:pPr>
            <a:r>
              <a:rPr b="1" lang="en" sz="1800" u="sng">
                <a:solidFill>
                  <a:schemeClr val="hlink"/>
                </a:solidFill>
                <a:hlinkClick r:id="rId3"/>
              </a:rPr>
              <a:t>http://martinabex.com/teacher-training/movietalk/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rtl="0">
              <a:spcBef>
                <a:spcPts val="0"/>
              </a:spcBef>
              <a:buNone/>
            </a:pPr>
            <a:r>
              <a:rPr b="1" lang="en" sz="1800" u="sng">
                <a:solidFill>
                  <a:schemeClr val="hlink"/>
                </a:solidFill>
                <a:hlinkClick r:id="rId4"/>
              </a:rPr>
              <a:t>https://mjtprs.wordpress.com/2013/03/04/movietalk-video-suggestions/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rtl="0">
              <a:spcBef>
                <a:spcPts val="0"/>
              </a:spcBef>
              <a:buNone/>
            </a:pPr>
            <a:r>
              <a:rPr b="1" lang="en" sz="1800" u="sng">
                <a:solidFill>
                  <a:schemeClr val="hlink"/>
                </a:solidFill>
                <a:hlinkClick r:id="rId5"/>
              </a:rPr>
              <a:t>https://www.pinterest.com/pin/243898136047176720/</a:t>
            </a:r>
            <a:r>
              <a:rPr b="1" lang="en" sz="1800"/>
              <a:t>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rtl="0">
              <a:spcBef>
                <a:spcPts val="0"/>
              </a:spcBef>
              <a:buNone/>
            </a:pPr>
            <a:r>
              <a:rPr b="1" lang="en" sz="1800" u="sng">
                <a:solidFill>
                  <a:schemeClr val="hlink"/>
                </a:solidFill>
                <a:hlinkClick r:id="rId6"/>
              </a:rPr>
              <a:t>http://tprsmovietalk.wordpress.com</a:t>
            </a:r>
            <a:r>
              <a:rPr b="1" lang="en" sz="1800"/>
              <a:t>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rtl="0">
              <a:spcBef>
                <a:spcPts val="0"/>
              </a:spcBef>
              <a:buNone/>
            </a:pPr>
            <a:r>
              <a:rPr b="1" lang="en" sz="1800" u="sng">
                <a:solidFill>
                  <a:schemeClr val="hlink"/>
                </a:solidFill>
                <a:hlinkClick r:id="rId7"/>
              </a:rPr>
              <a:t>http://palmyraspanish1.blogspot.com/2011/11/using-videos-with-tprs.html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rtl="0">
              <a:spcBef>
                <a:spcPts val="0"/>
              </a:spcBef>
              <a:buNone/>
            </a:pPr>
            <a:r>
              <a:rPr b="1" lang="en" sz="1800"/>
              <a:t>                                                                         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3" name="Shape 46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4" name="Shape 464"/>
          <p:cNvSpPr txBox="1"/>
          <p:nvPr/>
        </p:nvSpPr>
        <p:spPr>
          <a:xfrm>
            <a:off x="1282875" y="472050"/>
            <a:ext cx="6971099" cy="4199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The video below is a wonderful video to use for Movie Talk: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>
              <a:spcBef>
                <a:spcPts val="0"/>
              </a:spcBef>
              <a:buNone/>
            </a:pPr>
            <a:r>
              <a:rPr b="1" lang="en" sz="3000" u="sng">
                <a:solidFill>
                  <a:schemeClr val="hlink"/>
                </a:solidFill>
                <a:hlinkClick r:id="rId3"/>
              </a:rPr>
              <a:t>https://www.youtube.com/watch?v=JMJXvsCLu6s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                    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1" name="Shape 471"/>
          <p:cNvSpPr txBox="1"/>
          <p:nvPr/>
        </p:nvSpPr>
        <p:spPr>
          <a:xfrm>
            <a:off x="1282875" y="472050"/>
            <a:ext cx="6971099" cy="42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    The ability to visualize opens up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    many possibilities for 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    comprehension…...and then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    for connection…..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    ...in ways that words alone cannot.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lvl="0" rtl="0">
              <a:spcBef>
                <a:spcPts val="0"/>
              </a:spcBef>
              <a:buNone/>
            </a:pPr>
            <a:r>
              <a:rPr b="1" lang="en" sz="3000"/>
              <a:t>                                                 </a:t>
            </a:r>
            <a:r>
              <a:rPr b="1" lang="en" sz="1200"/>
              <a:t>© LClarcq 2015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7" name="Shape 47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8" name="Shape 478"/>
          <p:cNvSpPr txBox="1"/>
          <p:nvPr/>
        </p:nvSpPr>
        <p:spPr>
          <a:xfrm>
            <a:off x="1282875" y="472050"/>
            <a:ext cx="6971099" cy="42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>
              <a:spcBef>
                <a:spcPts val="0"/>
              </a:spcBef>
              <a:buNone/>
            </a:pPr>
            <a:r>
              <a:rPr b="1" lang="en" sz="3000"/>
              <a:t>    All images courtesy of Google Images available via Google slides.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lvl="0" rtl="0">
              <a:spcBef>
                <a:spcPts val="0"/>
              </a:spcBef>
              <a:buNone/>
            </a:pPr>
            <a:r>
              <a:rPr b="1" lang="en" sz="3000"/>
              <a:t>Please follow the guidelines provided by your school district when using images with  your students.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/>
        </p:nvSpPr>
        <p:spPr>
          <a:xfrm>
            <a:off x="1081125" y="622450"/>
            <a:ext cx="6290099" cy="32105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The purpose of language,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as used in communication,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is to create a picture 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in the mind and/or the heart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of another person.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>
              <a:spcBef>
                <a:spcPts val="0"/>
              </a:spcBef>
              <a:buNone/>
            </a:pPr>
            <a:r>
              <a:rPr lang="en" sz="3000"/>
              <a:t>               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1081125" y="622450"/>
            <a:ext cx="6290099" cy="32105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Did you “picture”......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                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1318025" y="849550"/>
            <a:ext cx="6290099" cy="322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rtl="0">
              <a:spcBef>
                <a:spcPts val="0"/>
              </a:spcBef>
              <a:buNone/>
            </a:pPr>
            <a:r>
              <a:rPr lang="en" sz="4800"/>
              <a:t>     1.     baby</a:t>
            </a:r>
          </a:p>
          <a:p>
            <a:pPr rtl="0">
              <a:spcBef>
                <a:spcPts val="0"/>
              </a:spcBef>
              <a:buNone/>
            </a:pPr>
            <a:r>
              <a:rPr lang="en" sz="4800"/>
              <a:t>               or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                             </a:t>
            </a:r>
            <a:r>
              <a:rPr b="1" lang="en" sz="1200">
                <a:solidFill>
                  <a:schemeClr val="dk1"/>
                </a:solidFill>
              </a:rPr>
              <a:t>© LClarcq 2015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